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6" r:id="rId9"/>
    <p:sldId id="272" r:id="rId10"/>
    <p:sldId id="267" r:id="rId11"/>
    <p:sldId id="273" r:id="rId12"/>
    <p:sldId id="268" r:id="rId13"/>
    <p:sldId id="274" r:id="rId14"/>
    <p:sldId id="262" r:id="rId15"/>
    <p:sldId id="269" r:id="rId16"/>
    <p:sldId id="275" r:id="rId17"/>
    <p:sldId id="270" r:id="rId18"/>
    <p:sldId id="276" r:id="rId19"/>
    <p:sldId id="271" r:id="rId20"/>
    <p:sldId id="277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58" d="100"/>
          <a:sy n="158" d="100"/>
        </p:scale>
        <p:origin x="188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36.wmf"/><Relationship Id="rId7" Type="http://schemas.openxmlformats.org/officeDocument/2006/relationships/image" Target="../media/image4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34.wmf"/><Relationship Id="rId7" Type="http://schemas.openxmlformats.org/officeDocument/2006/relationships/image" Target="../media/image51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5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4.wmf"/><Relationship Id="rId7" Type="http://schemas.openxmlformats.org/officeDocument/2006/relationships/image" Target="../media/image5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20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40.wmf"/><Relationship Id="rId4" Type="http://schemas.openxmlformats.org/officeDocument/2006/relationships/image" Target="../media/image20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9.wmf"/><Relationship Id="rId7" Type="http://schemas.openxmlformats.org/officeDocument/2006/relationships/image" Target="../media/image36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43.wmf"/><Relationship Id="rId4" Type="http://schemas.openxmlformats.org/officeDocument/2006/relationships/image" Target="../media/image20.wmf"/><Relationship Id="rId9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6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6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4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28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2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3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9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97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3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36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2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55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11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8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63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2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36.wmf"/><Relationship Id="rId25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66.bin"/><Relationship Id="rId5" Type="http://schemas.openxmlformats.org/officeDocument/2006/relationships/image" Target="../media/image17.wmf"/><Relationship Id="rId15" Type="http://schemas.openxmlformats.org/officeDocument/2006/relationships/image" Target="../media/image35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7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7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8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35.wmf"/><Relationship Id="rId5" Type="http://schemas.openxmlformats.org/officeDocument/2006/relationships/image" Target="../media/image17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8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35.wmf"/><Relationship Id="rId5" Type="http://schemas.openxmlformats.org/officeDocument/2006/relationships/image" Target="../media/image17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9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100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9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35.wmf"/><Relationship Id="rId5" Type="http://schemas.openxmlformats.org/officeDocument/2006/relationships/image" Target="../media/image17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96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57.wmf"/><Relationship Id="rId5" Type="http://schemas.openxmlformats.org/officeDocument/2006/relationships/image" Target="../media/image3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10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11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5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112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1.wmf"/><Relationship Id="rId5" Type="http://schemas.openxmlformats.org/officeDocument/2006/relationships/image" Target="../media/image26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8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9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35.wmf"/><Relationship Id="rId23" Type="http://schemas.openxmlformats.org/officeDocument/2006/relationships/image" Target="../media/image40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Spatial Descriptions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30500" y="4800600"/>
          <a:ext cx="3683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20" imgW="1841400" imgH="457200" progId="Equation.3">
                  <p:embed/>
                </p:oleObj>
              </mc:Choice>
              <mc:Fallback>
                <p:oleObj name="Equation" r:id="rId20" imgW="18414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4800600"/>
                        <a:ext cx="36830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6553200" y="1398588"/>
          <a:ext cx="1066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22" imgW="533160" imgH="457200" progId="Equation.3">
                  <p:embed/>
                </p:oleObj>
              </mc:Choice>
              <mc:Fallback>
                <p:oleObj name="Equation" r:id="rId22" imgW="53316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98588"/>
                        <a:ext cx="10668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9800" y="685800"/>
            <a:ext cx="1839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point expressed</a:t>
            </a:r>
          </a:p>
          <a:p>
            <a:r>
              <a:rPr lang="en-US" dirty="0" smtClean="0"/>
              <a:t>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5"/>
          <p:cNvGraphicFramePr>
            <a:graphicFrameLocks noChangeAspect="1"/>
          </p:cNvGraphicFramePr>
          <p:nvPr/>
        </p:nvGraphicFramePr>
        <p:xfrm>
          <a:off x="3962400" y="31242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24" imgW="190440" imgH="228600" progId="Equation.3">
                  <p:embed/>
                </p:oleObj>
              </mc:Choice>
              <mc:Fallback>
                <p:oleObj name="Equation" r:id="rId24" imgW="1904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translation vector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Equation" r:id="rId3" imgW="177480" imgH="253800" progId="Equation.3">
                  <p:embed/>
                </p:oleObj>
              </mc:Choice>
              <mc:Fallback>
                <p:oleObj name="Equation" r:id="rId3" imgW="17748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355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10" imgW="215640" imgH="215640" progId="Equation.3">
                  <p:embed/>
                </p:oleObj>
              </mc:Choice>
              <mc:Fallback>
                <p:oleObj name="Equation" r:id="rId10" imgW="2156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628900" y="4800600"/>
          <a:ext cx="38862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12" imgW="1942920" imgH="457200" progId="Equation.3">
                  <p:embed/>
                </p:oleObj>
              </mc:Choice>
              <mc:Fallback>
                <p:oleObj name="Equation" r:id="rId12" imgW="194292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800600"/>
                        <a:ext cx="38862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1752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304800" y="1524000"/>
          <a:ext cx="12954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14" imgW="647640" imgH="457200" progId="Equation.3">
                  <p:embed/>
                </p:oleObj>
              </mc:Choice>
              <mc:Fallback>
                <p:oleObj name="Equation" r:id="rId14" imgW="6476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12954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889500" y="1524000"/>
          <a:ext cx="1117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16" imgW="558720" imgH="457200" progId="Equation.3">
                  <p:embed/>
                </p:oleObj>
              </mc:Choice>
              <mc:Fallback>
                <p:oleObj name="Equation" r:id="rId16" imgW="55872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1524000"/>
                        <a:ext cx="11176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828800" y="20574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3098800" y="2192338"/>
          <a:ext cx="2794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Equation" r:id="rId18" imgW="139680" imgH="177480" progId="Equation.3">
                  <p:embed/>
                </p:oleObj>
              </mc:Choice>
              <mc:Fallback>
                <p:oleObj name="Equation" r:id="rId18" imgW="13968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192338"/>
                        <a:ext cx="2794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translation vector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71900" y="925513"/>
          <a:ext cx="2794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7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925513"/>
                        <a:ext cx="2794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suppose that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is rotated relative to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227637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944394" y="385524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94163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94163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25583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5583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3132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988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2370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404971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4971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98637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98637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160837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60837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854554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520151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342606" y="4313237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rot="5400000" flipH="1" flipV="1">
            <a:off x="3162300" y="4732337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257800" y="3398837"/>
            <a:ext cx="11430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486400" y="4313237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902074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902074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Object 2"/>
          <p:cNvGraphicFramePr>
            <a:graphicFrameLocks noChangeAspect="1"/>
          </p:cNvGraphicFramePr>
          <p:nvPr/>
        </p:nvGraphicFramePr>
        <p:xfrm>
          <a:off x="6883400" y="3627437"/>
          <a:ext cx="660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16" imgW="330120" imgH="177480" progId="Equation.3">
                  <p:embed/>
                </p:oleObj>
              </mc:Choice>
              <mc:Fallback>
                <p:oleObj name="Equation" r:id="rId16" imgW="33012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3627437"/>
                        <a:ext cx="660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2"/>
          <p:cNvGraphicFramePr>
            <a:graphicFrameLocks noChangeAspect="1"/>
          </p:cNvGraphicFramePr>
          <p:nvPr/>
        </p:nvGraphicFramePr>
        <p:xfrm>
          <a:off x="4216400" y="5456237"/>
          <a:ext cx="7112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Equation" r:id="rId18" imgW="355320" imgH="177480" progId="Equation.3">
                  <p:embed/>
                </p:oleObj>
              </mc:Choice>
              <mc:Fallback>
                <p:oleObj name="Equation" r:id="rId18" imgW="35532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5456237"/>
                        <a:ext cx="7112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orientation of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797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3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98925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840162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895600" y="4891088"/>
          <a:ext cx="27003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quation" r:id="rId16" imgW="1333440" imgH="482400" progId="Equation.3">
                  <p:embed/>
                </p:oleObj>
              </mc:Choice>
              <mc:Fallback>
                <p:oleObj name="Equation" r:id="rId16" imgW="1333440" imgH="4824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91088"/>
                        <a:ext cx="2700337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rotation matrix      can be interpreted as the orientation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Equation" r:id="rId3" imgW="190440" imgH="253800" progId="Equation.3">
                  <p:embed/>
                </p:oleObj>
              </mc:Choice>
              <mc:Fallback>
                <p:oleObj name="Equation" r:id="rId3" imgW="19044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3810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797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3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98925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840162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16" imgW="1981080" imgH="457200" progId="Equation.3">
                  <p:embed/>
                </p:oleObj>
              </mc:Choice>
              <mc:Fallback>
                <p:oleObj name="Equation" r:id="rId16" imgW="1981080" imgH="4572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4916488"/>
                        <a:ext cx="401161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295400"/>
          <a:ext cx="1066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18" imgW="533160" imgH="457200" progId="Equation.3">
                  <p:embed/>
                </p:oleObj>
              </mc:Choice>
              <mc:Fallback>
                <p:oleObj name="Equation" r:id="rId18" imgW="53316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10668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rotation matrix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3" imgW="190440" imgH="253800" progId="Equation.3">
                  <p:embed/>
                </p:oleObj>
              </mc:Choice>
              <mc:Fallback>
                <p:oleObj name="Equation" r:id="rId3" imgW="19044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3810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235EFFB-5148-41AB-8AF7-EC60EAAD9D7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175000" y="4098925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098925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10" imgW="1981080" imgH="457200" progId="Equation.3">
                  <p:embed/>
                </p:oleObj>
              </mc:Choice>
              <mc:Fallback>
                <p:oleObj name="Equation" r:id="rId10" imgW="1981080" imgH="4572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4916488"/>
                        <a:ext cx="401161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52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9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689600" y="2209800"/>
          <a:ext cx="406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14" imgW="203040" imgH="228600" progId="Equation.3">
                  <p:embed/>
                </p:oleObj>
              </mc:Choice>
              <mc:Fallback>
                <p:oleObj name="Equation" r:id="rId14" imgW="2030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2209800"/>
                        <a:ext cx="4064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Points and Vectors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96774EA-3E3D-40E3-A333-C701572372ED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point : a location in space</a:t>
            </a:r>
          </a:p>
          <a:p>
            <a:r>
              <a:rPr lang="en-CA" dirty="0" smtClean="0"/>
              <a:t>vector : magnitude (length) and direction between two points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25908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908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49600" y="3886200"/>
          <a:ext cx="25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886200"/>
                        <a:ext cx="25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6300" y="3533775"/>
          <a:ext cx="2286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8" imgW="114120" imgH="139680" progId="Equation.3">
                  <p:embed/>
                </p:oleObj>
              </mc:Choice>
              <mc:Fallback>
                <p:oleObj name="Equation" r:id="rId8" imgW="1141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3533775"/>
                        <a:ext cx="22860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rotation matrix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92500" y="898525"/>
          <a:ext cx="304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898525"/>
                        <a:ext cx="3048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and 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6F04AA9-337C-4A5E-B8BE-51E2AAC4C9FD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-1800000">
            <a:off x="5654144" y="28954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4400000">
            <a:off x="5029888" y="275775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553200" y="23622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3622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4953000" y="1828800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334000" y="30622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622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334000" y="35956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956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39004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34424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38242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36369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6369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24384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24384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38862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8862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44338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44338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46375" y="1379537"/>
          <a:ext cx="36512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3" imgW="1803240" imgH="711000" progId="Equation.3">
                  <p:embed/>
                </p:oleObj>
              </mc:Choice>
              <mc:Fallback>
                <p:oleObj name="Equation" r:id="rId3" imgW="1803240" imgH="7110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1379537"/>
                        <a:ext cx="365125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FE286EAB-D00E-4887-965C-74739331AA70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choosing a frame (a point and two perpendicular vectors of unit length) allows us to assign coordinates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40400" y="2517775"/>
          <a:ext cx="40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4" imgW="203040" imgH="228600" progId="Equation.3">
                  <p:embed/>
                </p:oleObj>
              </mc:Choice>
              <mc:Fallback>
                <p:oleObj name="Equation" r:id="rId4" imgW="2030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2517775"/>
                        <a:ext cx="40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98800" y="3813175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3813175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400800" y="5181600"/>
          <a:ext cx="2286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8" imgW="1143000" imgH="457200" progId="Equation.3">
                  <p:embed/>
                </p:oleObj>
              </mc:Choice>
              <mc:Fallback>
                <p:oleObj name="Equation" r:id="rId8" imgW="1143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81600"/>
                        <a:ext cx="22860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03400" y="52578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13469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272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794000" y="5029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Equation" r:id="rId10" imgW="164880" imgH="228600" progId="Equation.3">
                  <p:embed/>
                </p:oleObj>
              </mc:Choice>
              <mc:Fallback>
                <p:oleObj name="Equation" r:id="rId10" imgW="1648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029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1638300" y="3733800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733800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651000" y="525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Equation" r:id="rId14" imgW="164880" imgH="228600" progId="Equation.3">
                  <p:embed/>
                </p:oleObj>
              </mc:Choice>
              <mc:Fallback>
                <p:oleObj name="Equation" r:id="rId14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525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990600" y="5334000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16" imgW="215640" imgH="215640" progId="Equation.3">
                  <p:embed/>
                </p:oleObj>
              </mc:Choice>
              <mc:Fallback>
                <p:oleObj name="Equation" r:id="rId16" imgW="2156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quation" r:id="rId18" imgW="647640" imgH="457200" progId="Equation.3">
                  <p:embed/>
                </p:oleObj>
              </mc:Choice>
              <mc:Fallback>
                <p:oleObj name="Equation" r:id="rId18" imgW="64764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295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371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Equation" r:id="rId20" imgW="685800" imgH="457200" progId="Equation.3">
                  <p:embed/>
                </p:oleObj>
              </mc:Choice>
              <mc:Fallback>
                <p:oleObj name="Equation" r:id="rId20" imgW="68580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76600"/>
                        <a:ext cx="13716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2077A8-5506-4AE6-8069-C17320395491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coordinates change depending on the choice of frame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65800" y="2517775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4" imgW="177480" imgH="228600" progId="Equation.3">
                  <p:embed/>
                </p:oleObj>
              </mc:Choice>
              <mc:Fallback>
                <p:oleObj name="Equation" r:id="rId4" imgW="1774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2517775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11500" y="3813175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6" imgW="164880" imgH="228600" progId="Equation.3">
                  <p:embed/>
                </p:oleObj>
              </mc:Choice>
              <mc:Fallback>
                <p:oleObj name="Equation" r:id="rId6" imgW="164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813175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362700" y="5181600"/>
          <a:ext cx="2362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8" imgW="1180800" imgH="457200" progId="Equation.3">
                  <p:embed/>
                </p:oleObj>
              </mc:Choice>
              <mc:Fallback>
                <p:oleObj name="Equation" r:id="rId8" imgW="11808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5181600"/>
                        <a:ext cx="23622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8800" y="3429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1372394" y="38854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689100" y="4433888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10" imgW="152280" imgH="215640" progId="Equation.3">
                  <p:embed/>
                </p:oleObj>
              </mc:Choice>
              <mc:Fallback>
                <p:oleObj name="Equation" r:id="rId10" imgW="152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433888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832100" y="3179763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12" imgW="164880" imgH="215640" progId="Equation.3">
                  <p:embed/>
                </p:oleObj>
              </mc:Choice>
              <mc:Fallback>
                <p:oleObj name="Equation" r:id="rId12" imgW="164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179763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384300" y="2833688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Equation" r:id="rId14" imgW="152280" imgH="215640" progId="Equation.3">
                  <p:embed/>
                </p:oleObj>
              </mc:Choice>
              <mc:Fallback>
                <p:oleObj name="Equation" r:id="rId14" imgW="1522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833688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787400" y="2895600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Equation" r:id="rId16" imgW="190440" imgH="215640" progId="Equation.3">
                  <p:embed/>
                </p:oleObj>
              </mc:Choice>
              <mc:Fallback>
                <p:oleObj name="Equation" r:id="rId16" imgW="190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2895600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18" imgW="647640" imgH="457200" progId="Equation.3">
                  <p:embed/>
                </p:oleObj>
              </mc:Choice>
              <mc:Fallback>
                <p:oleObj name="Equation" r:id="rId18" imgW="64764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295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549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20" imgW="774360" imgH="457200" progId="Equation.3">
                  <p:embed/>
                </p:oleObj>
              </mc:Choice>
              <mc:Fallback>
                <p:oleObj name="Equation" r:id="rId20" imgW="77436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76600"/>
                        <a:ext cx="1549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Dot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dot product of two vectors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762000" y="1447800"/>
          <a:ext cx="10922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4" imgW="545760" imgH="939600" progId="Equation.3">
                  <p:embed/>
                </p:oleObj>
              </mc:Choice>
              <mc:Fallback>
                <p:oleObj name="Equation" r:id="rId4" imgW="545760" imgH="939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1092200" cy="216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"/>
          <p:cNvGraphicFramePr>
            <a:graphicFrameLocks noChangeAspect="1"/>
          </p:cNvGraphicFramePr>
          <p:nvPr/>
        </p:nvGraphicFramePr>
        <p:xfrm>
          <a:off x="2209800" y="1447800"/>
          <a:ext cx="10668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6" imgW="533160" imgH="939600" progId="Equation.3">
                  <p:embed/>
                </p:oleObj>
              </mc:Choice>
              <mc:Fallback>
                <p:oleObj name="Equation" r:id="rId6" imgW="533160" imgH="939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1066800" cy="216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0" name="Object 1"/>
          <p:cNvGraphicFramePr>
            <a:graphicFrameLocks noChangeAspect="1"/>
          </p:cNvGraphicFramePr>
          <p:nvPr/>
        </p:nvGraphicFramePr>
        <p:xfrm>
          <a:off x="4038600" y="2195513"/>
          <a:ext cx="4114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8" imgW="2057400" imgH="241200" progId="Equation.3">
                  <p:embed/>
                </p:oleObj>
              </mc:Choice>
              <mc:Fallback>
                <p:oleObj name="Equation" r:id="rId8" imgW="205740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95513"/>
                        <a:ext cx="41148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619500" y="4267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2578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91100" y="47625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4953000" y="4038600"/>
          <a:ext cx="25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10" imgW="126720" imgH="139680" progId="Equation.3">
                  <p:embed/>
                </p:oleObj>
              </mc:Choice>
              <mc:Fallback>
                <p:oleObj name="Equation" r:id="rId10" imgW="126720" imgH="1396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038600"/>
                        <a:ext cx="254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6096000" y="5410200"/>
          <a:ext cx="2286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12" imgW="114120" imgH="139680" progId="Equation.3">
                  <p:embed/>
                </p:oleObj>
              </mc:Choice>
              <mc:Fallback>
                <p:oleObj name="Equation" r:id="rId12" imgW="114120" imgH="1396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10200"/>
                        <a:ext cx="2286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4495800" y="4800600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00600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5" name="Object 1"/>
          <p:cNvGraphicFramePr>
            <a:graphicFrameLocks noChangeAspect="1"/>
          </p:cNvGraphicFramePr>
          <p:nvPr/>
        </p:nvGraphicFramePr>
        <p:xfrm>
          <a:off x="4038600" y="5562600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Equation" r:id="rId16" imgW="533160" imgH="253800" progId="Equation.3">
                  <p:embed/>
                </p:oleObj>
              </mc:Choice>
              <mc:Fallback>
                <p:oleObj name="Equation" r:id="rId16" imgW="533160" imgH="253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562600"/>
                        <a:ext cx="10668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657600" y="5486400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4038600" y="2843213"/>
          <a:ext cx="2108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Equation" r:id="rId18" imgW="1054080" imgH="253800" progId="Equation.3">
                  <p:embed/>
                </p:oleObj>
              </mc:Choice>
              <mc:Fallback>
                <p:oleObj name="Equation" r:id="rId18" imgW="1054080" imgH="253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43213"/>
                        <a:ext cx="21082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Vector Projection and Rejection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FFF94-501B-467F-9D95-A8A87C939112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u and v are unit vectors (have magnitude equal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 then the projection becomes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14500" y="1447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24384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086100" y="19431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52800" y="22098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3048000" y="1219200"/>
          <a:ext cx="25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5" name="Equation" r:id="rId4" imgW="126720" imgH="139680" progId="Equation.3">
                  <p:embed/>
                </p:oleObj>
              </mc:Choice>
              <mc:Fallback>
                <p:oleObj name="Equation" r:id="rId4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54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4191000" y="2590800"/>
          <a:ext cx="2286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Equation" r:id="rId6" imgW="114120" imgH="139680" progId="Equation.3">
                  <p:embed/>
                </p:oleObj>
              </mc:Choice>
              <mc:Fallback>
                <p:oleObj name="Equation" r:id="rId6" imgW="11412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90800"/>
                        <a:ext cx="2286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2590800" y="1981200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7" name="Equation" r:id="rId8" imgW="126720" imgH="177480" progId="Equation.3">
                  <p:embed/>
                </p:oleObj>
              </mc:Choice>
              <mc:Fallback>
                <p:oleObj name="Equation" r:id="rId8" imgW="1267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1752600" y="2590800"/>
            <a:ext cx="1828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733800" y="1447800"/>
            <a:ext cx="0" cy="990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0200" y="2743200"/>
            <a:ext cx="204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projection of u on v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0" y="1752600"/>
            <a:ext cx="212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rejection of u from v</a:t>
            </a:r>
            <a:endParaRPr lang="en-US" dirty="0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2286000" y="3200400"/>
          <a:ext cx="762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8" name="Equation" r:id="rId10" imgW="380880" imgH="393480" progId="Equation.3">
                  <p:embed/>
                </p:oleObj>
              </mc:Choice>
              <mc:Fallback>
                <p:oleObj name="Equation" r:id="rId10" imgW="3808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00400"/>
                        <a:ext cx="7620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6096000" y="1530350"/>
          <a:ext cx="1193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12" imgW="596880" imgH="393480" progId="Equation.3">
                  <p:embed/>
                </p:oleObj>
              </mc:Choice>
              <mc:Fallback>
                <p:oleObj name="Equation" r:id="rId12" imgW="5968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530350"/>
                        <a:ext cx="11938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4203700" y="5170487"/>
          <a:ext cx="7366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0" name="Equation" r:id="rId14" imgW="368280" imgH="203040" progId="Equation.3">
                  <p:embed/>
                </p:oleObj>
              </mc:Choice>
              <mc:Fallback>
                <p:oleObj name="Equation" r:id="rId14" imgW="36828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5170487"/>
                        <a:ext cx="7366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suppose we are 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4025900" y="4800600"/>
          <a:ext cx="10922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Equation" r:id="rId20" imgW="545760" imgH="457200" progId="Equation.3">
                  <p:embed/>
                </p:oleObj>
              </mc:Choice>
              <mc:Fallback>
                <p:oleObj name="Equation" r:id="rId20" imgW="545760" imgH="457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4800600"/>
                        <a:ext cx="109220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94760F-F829-4E16-B232-917A1D81D3BA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location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43200" y="4800600"/>
          <a:ext cx="36576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name="Equation" r:id="rId20" imgW="1828800" imgH="457200" progId="Equation.3">
                  <p:embed/>
                </p:oleObj>
              </mc:Choice>
              <mc:Fallback>
                <p:oleObj name="Equation" r:id="rId20" imgW="18288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36576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51" name="Object 15"/>
          <p:cNvGraphicFramePr>
            <a:graphicFrameLocks noChangeAspect="1"/>
          </p:cNvGraphicFramePr>
          <p:nvPr/>
        </p:nvGraphicFramePr>
        <p:xfrm>
          <a:off x="3962400" y="31242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22" imgW="190440" imgH="228600" progId="Equation.3">
                  <p:embed/>
                </p:oleObj>
              </mc:Choice>
              <mc:Fallback>
                <p:oleObj name="Equation" r:id="rId22" imgW="1904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translation vector      can be interpreted as the location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Equation" r:id="rId3" imgW="177480" imgH="253800" progId="Equation.3">
                  <p:embed/>
                </p:oleObj>
              </mc:Choice>
              <mc:Fallback>
                <p:oleObj name="Equation" r:id="rId3" imgW="17748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355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738</TotalTime>
  <Words>435</Words>
  <Application>Microsoft Office PowerPoint</Application>
  <PresentationFormat>On-screen Show (4:3)</PresentationFormat>
  <Paragraphs>147</Paragraphs>
  <Slides>23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Day 02</vt:lpstr>
      <vt:lpstr>Points and Vectors</vt:lpstr>
      <vt:lpstr>Coordinate Frames</vt:lpstr>
      <vt:lpstr>Coordinate Frames</vt:lpstr>
      <vt:lpstr>Dot Product</vt:lpstr>
      <vt:lpstr>Vector Projection and Rejection</vt:lpstr>
      <vt:lpstr>Translation</vt:lpstr>
      <vt:lpstr>Translation 1</vt:lpstr>
      <vt:lpstr>Translation 1</vt:lpstr>
      <vt:lpstr>Translation 2</vt:lpstr>
      <vt:lpstr>Translation 2</vt:lpstr>
      <vt:lpstr>Translation 3</vt:lpstr>
      <vt:lpstr>Translation 3</vt:lpstr>
      <vt:lpstr>Rotation</vt:lpstr>
      <vt:lpstr>Rotation 1</vt:lpstr>
      <vt:lpstr>Rotation 1</vt:lpstr>
      <vt:lpstr>Rotation 2</vt:lpstr>
      <vt:lpstr>Rotation 2</vt:lpstr>
      <vt:lpstr>Rotation 3</vt:lpstr>
      <vt:lpstr>Rotation 3</vt:lpstr>
      <vt:lpstr>Properties of Rotation Matrices</vt:lpstr>
      <vt:lpstr>Rotation and Translation</vt:lpstr>
      <vt:lpstr>Rotations in 3D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13</cp:revision>
  <dcterms:created xsi:type="dcterms:W3CDTF">2011-01-07T01:27:12Z</dcterms:created>
  <dcterms:modified xsi:type="dcterms:W3CDTF">2017-01-08T04:00:52Z</dcterms:modified>
</cp:coreProperties>
</file>